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Spectral"/>
      <p:regular r:id="rId36"/>
      <p:bold r:id="rId37"/>
      <p:italic r:id="rId38"/>
      <p:boldItalic r:id="rId39"/>
    </p:embeddedFont>
    <p:embeddedFont>
      <p:font typeface="Spectral SemiBold"/>
      <p:regular r:id="rId40"/>
      <p:bold r:id="rId41"/>
      <p:italic r:id="rId42"/>
      <p:boldItalic r:id="rId43"/>
    </p:embeddedFont>
    <p:embeddedFont>
      <p:font typeface="Spectral Medium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Roboto Serif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SemiBold-regular.fntdata"/><Relationship Id="rId42" Type="http://schemas.openxmlformats.org/officeDocument/2006/relationships/font" Target="fonts/SpectralSemiBold-italic.fntdata"/><Relationship Id="rId41" Type="http://schemas.openxmlformats.org/officeDocument/2006/relationships/font" Target="fonts/SpectralSemiBold-bold.fntdata"/><Relationship Id="rId44" Type="http://schemas.openxmlformats.org/officeDocument/2006/relationships/font" Target="fonts/SpectralMedium-regular.fntdata"/><Relationship Id="rId43" Type="http://schemas.openxmlformats.org/officeDocument/2006/relationships/font" Target="fonts/SpectralSemiBold-boldItalic.fntdata"/><Relationship Id="rId46" Type="http://schemas.openxmlformats.org/officeDocument/2006/relationships/font" Target="fonts/SpectralMedium-italic.fntdata"/><Relationship Id="rId45" Type="http://schemas.openxmlformats.org/officeDocument/2006/relationships/font" Target="fonts/Spectral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SpectralMedium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Lato-bold.fntdata"/><Relationship Id="rId32" Type="http://schemas.openxmlformats.org/officeDocument/2006/relationships/font" Target="fonts/Lato-regular.fntdata"/><Relationship Id="rId35" Type="http://schemas.openxmlformats.org/officeDocument/2006/relationships/font" Target="fonts/Lato-boldItalic.fntdata"/><Relationship Id="rId34" Type="http://schemas.openxmlformats.org/officeDocument/2006/relationships/font" Target="fonts/Lato-italic.fntdata"/><Relationship Id="rId37" Type="http://schemas.openxmlformats.org/officeDocument/2006/relationships/font" Target="fonts/Spectral-bold.fntdata"/><Relationship Id="rId36" Type="http://schemas.openxmlformats.org/officeDocument/2006/relationships/font" Target="fonts/Spectral-regular.fntdata"/><Relationship Id="rId39" Type="http://schemas.openxmlformats.org/officeDocument/2006/relationships/font" Target="fonts/Spectral-boldItalic.fntdata"/><Relationship Id="rId38" Type="http://schemas.openxmlformats.org/officeDocument/2006/relationships/font" Target="fonts/Spectral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Montserrat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RobotoSerifMedium-bold.fntdata"/><Relationship Id="rId52" Type="http://schemas.openxmlformats.org/officeDocument/2006/relationships/font" Target="fonts/RobotoSerifMedium-regular.fntdata"/><Relationship Id="rId11" Type="http://schemas.openxmlformats.org/officeDocument/2006/relationships/slide" Target="slides/slide6.xml"/><Relationship Id="rId55" Type="http://schemas.openxmlformats.org/officeDocument/2006/relationships/font" Target="fonts/RobotoSerif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Serif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44c2b78cf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44c2b78cf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44c2b78cf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44c2b78cf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44c2b78cf_1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44c2b78cf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44c2b78cf_1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44c2b78cf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44c2b78cf_1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44c2b78cf_1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44c2b78cf_1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44c2b78cf_1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44c2b78cf_1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44c2b78cf_1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44c2b78cf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44c2b78cf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44c2b78cf_1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44c2b78cf_1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44c2b78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44c2b78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44c2b78cf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44c2b78cf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44c2b78cf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44c2b78cf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44c2b78cf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44c2b78cf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44c2b78cf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44c2b78cf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4c2b78cf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44c2b78cf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44c2b78cf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44c2b78cf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44c2b78cf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44c2b78cf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749200" y="1187100"/>
            <a:ext cx="3758700" cy="9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SemiBold"/>
                <a:ea typeface="Spectral SemiBold"/>
                <a:cs typeface="Spectral SemiBold"/>
                <a:sym typeface="Spectral SemiBold"/>
              </a:rPr>
              <a:t>Navig</a:t>
            </a:r>
            <a:r>
              <a:rPr lang="it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AI</a:t>
            </a:r>
            <a:r>
              <a:rPr lang="it">
                <a:latin typeface="Spectral SemiBold"/>
                <a:ea typeface="Spectral SemiBold"/>
                <a:cs typeface="Spectral SemiBold"/>
                <a:sym typeface="Spectral SemiBold"/>
              </a:rPr>
              <a:t>tors</a:t>
            </a:r>
            <a:endParaRPr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06050" y="4278325"/>
            <a:ext cx="4584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Agostino Messina, Alberto Conti, Federico Princiotta Cariddi.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4466750" y="2021475"/>
            <a:ext cx="432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Progetto di Robotica e Intelligenza artificiale 2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Algoritmo A*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1126575" y="930400"/>
            <a:ext cx="73074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L'algoritmo A*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serve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al robot per calcolare il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percorso ottimale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per il raggiungimento del goal combinando costi di movimento ed euristiche. Parte dalla posizione iniziale, esplora le celle valutando il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costo totale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e aggiorna dinamicamente il percorso fino alla destinazione.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Integrato con il GridManager, permette al robot di adattarsi a variazioni dell’ambiente, garantendo efficienza e sicurezza. Le fasi nel dettaglio sono: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963400" y="2307600"/>
            <a:ext cx="5258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Inizializzazione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Partendo dalla cella iniziale, l'algoritmo aggiunge celle alla lista aperta e le sposta nella lista chiusa man mano che vengono esplorate.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ectral Medium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Calcolo dei Costi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Ogni cella ha un costo di movimento associato e un costo euristico che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stima la distanza 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dalla cella di destinazione.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Ottimizzazione del Percorso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L'algoritmo cerca il percorso con il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costo totale minimo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, aggiornando i percorsi potenziali con nuove scoperte fino a raggiungere la destinazione.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200" y="1952800"/>
            <a:ext cx="2644626" cy="308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2842400" y="4667575"/>
            <a:ext cx="16977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250" y="4753088"/>
            <a:ext cx="1475450" cy="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174300" y="168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Integrazione del modello BDI.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1281975" y="712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modello BDI (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Belief-Desire-Intention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) viene applicato nel progetto NavigAItors per gestire agenti autonomi in un ambiente complesso. </a:t>
            </a:r>
            <a:r>
              <a:rPr lang="it" sz="1200">
                <a:solidFill>
                  <a:srgbClr val="FFFFF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Ogni agente segue il modello BDI, il quale che permette loro di prendere decisioni in modo autonomo basandosi sulla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conoscenza</a:t>
            </a:r>
            <a:r>
              <a:rPr lang="it" sz="1200">
                <a:solidFill>
                  <a:srgbClr val="FFFFF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dell’ambiente circostante.</a:t>
            </a:r>
            <a:endParaRPr sz="1200">
              <a:solidFill>
                <a:srgbClr val="FFFFF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Beliefs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Gli agenti memorizzano e aggiornano informazioni come la posizione di ostaggi, nemici e ostacoli.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Desires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Il Robot di Terra mira a salvare gli ostaggi, mentre il Drone rintraccia il nemico e il Nemico cerca di ostacolare il salvataggio.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Intentions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Il Robot di Terra usa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l'algoritmo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A* per pianificare il percorso, il Drone aggiorna in tempo reale la posizione del nemico e il Nemico si muove strategicamente per intercettare il Robot.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50" y="3174975"/>
            <a:ext cx="5118400" cy="1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1281950" y="191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Ontologia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214575" y="664725"/>
            <a:ext cx="737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L'ontologia funge da "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mappa concettuale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" dell'ambiente. Essa ci fornisce una struttura formale per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rappresentare la conoscenza 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condivisa tra gli agenti BDI (Drone, Robot di Terra, Nemico).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Abbiamo utilizzato l’editor di ontologie Protégé per definire classi, proprietà, gerarchie e istanze e successivamente abbiamo proseguito con l’integrazione con il Knowledge Graph Neo4j per la gestione e l'aggiornamento delle informazioni.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75" y="2012350"/>
            <a:ext cx="4821427" cy="26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2028" r="0" t="0"/>
          <a:stretch/>
        </p:blipFill>
        <p:spPr>
          <a:xfrm>
            <a:off x="6326250" y="2012338"/>
            <a:ext cx="2265020" cy="26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037000" y="290700"/>
            <a:ext cx="21018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Protégé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1188725" y="891600"/>
            <a:ext cx="74277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Protégé permette di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rappresentare anche le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proprietà degli oggetti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(relazioni) e le </a:t>
            </a:r>
            <a:r>
              <a:rPr lang="it" sz="1200">
                <a:solidFill>
                  <a:schemeClr val="accen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proprietà dei dati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(attributi) e come gli elementi interagiscono tra loro.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È stato dunque usato per mantenere una visione d’insieme di tutti i concetti e le relazioni, nel dettaglio: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037000" y="1647275"/>
            <a:ext cx="44754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ectral Medium"/>
              <a:buChar char="●"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Creare e gestire le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classi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e le loro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gerarchie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ectral Medium"/>
              <a:buChar char="●"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Definire e documentare le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proprietà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(object e data) che descrivono le relazioni e gli attributi.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Verificare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consistenza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dell’ontologia tramite reasoner, assicurando che non esistano contraddizioni nella definizione dei concetti.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ectral Medium"/>
              <a:buChar char="●"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Esportare l’ontologia in formati standard (OWL/RDF) per facilitarne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l’integrazione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con altri sistemi (Neo4J).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400" y="3092500"/>
            <a:ext cx="1569975" cy="1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800" y="3092500"/>
            <a:ext cx="1569973" cy="19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9867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Caso d’uso - Comunicazione tra agenti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1095325" y="930450"/>
            <a:ext cx="78666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Abbiamo implementato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comunicazione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tra il robot di terra e il drone sfruttando il Knowledge Graph Neo4j il quale descrive nel dettaglio come avviene questa comunicazione.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Gli agenti BDI consultano il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grafo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per leggere o aggiornare le informazioni. La classe communication ha come scopo quello di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registrare l’informazione scambiata e tenere traccia di chi l’ha inviata e chi l’ha ricevuta. 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812"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5811" r="0" t="0"/>
          <a:stretch/>
        </p:blipFill>
        <p:spPr>
          <a:xfrm>
            <a:off x="161489" y="1950050"/>
            <a:ext cx="4949858" cy="28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>
            <p:ph idx="2" type="body"/>
          </p:nvPr>
        </p:nvSpPr>
        <p:spPr>
          <a:xfrm>
            <a:off x="5233350" y="1950050"/>
            <a:ext cx="3910800" cy="2802300"/>
          </a:xfrm>
          <a:prstGeom prst="rect">
            <a:avLst/>
          </a:prstGeom>
          <a:solidFill>
            <a:srgbClr val="121212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FUNCTION GetEnemyPosition():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CONNECT to Neo4j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t/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//1 Trova (r: RobotAgent) che riceve (RECEIVE) un Communication (comm)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// il quale è inviato (SENDS) da un DroneAgent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  MATCH (r:RobotAgent)-[:RECEIVE]-&gt;(comm:Communication)&lt;-[:SENDS]-(:DroneAgent)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t/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//2 comm ha come messaggio (HAS_SUBJECT) l'EnemyAgent (e)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  MATCH (comm)-[:HAS_SUBJECT]-&gt;(e:EnemyAgent)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t/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//3 L'EnemyAgent e si trova su una cella (c:Cell) tramite LOCATED_ON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  MATCH (e)-[:LOCATED_ON]-(c:Cell)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t/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//4 Restituisce la posizione della cella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3055"/>
              <a:buNone/>
            </a:pPr>
            <a:r>
              <a:rPr lang="it" sz="900">
                <a:solidFill>
                  <a:srgbClr val="188038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   RETURN c.x AS x, c.z AS z</a:t>
            </a:r>
            <a:endParaRPr sz="900">
              <a:solidFill>
                <a:srgbClr val="188038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3055"/>
              <a:buNone/>
            </a:pPr>
            <a:r>
              <a:t/>
            </a:r>
            <a:endParaRPr sz="900">
              <a:solidFill>
                <a:schemeClr val="lt2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1126550" y="23310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Drone - Riepilogo AI.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275525" y="1286725"/>
            <a:ext cx="50139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drone svolge un ruolo di supporto nei confronti del Robot di Terra attraverso l'esplorazione dell'area, il rilevamento del nemico e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comunicazione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delle informazioni strategiche. Grazie ai suoi sensori simulati e alla connessione con Neo4j, il drone garantisce un flusso costante di dati aggiornati per ottimizzare le decisioni operative. Nel dettaglio: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Pattugliamento: Si muove in modo ragionato nelle aree non ancora visitate per coprire l’intera mappa. Se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individua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il nemico, interrompe il pattugliamento e inizia a seguirlo. Durante l’esplorazione,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aggiorna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continuamente la sua Knowledge Base (KB).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Rilevamento del Nemico: Utilizza sensori simulati per monitorare l’ambiente e rilevare la presenza del nemico entro un certo raggio d’azione. Se lo individua, ne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traccia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i movimenti.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Comunicazione con il Robot di Terra: Registra in tempo reale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posizione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del nemico nella sua KB su Neo4j. Il Robot di Terra consulta periodicamente queste informazioni per ottimizzare il suo percorso ed evitare il nemico, migliorando l’efficienza della missione.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5289425" y="1399050"/>
            <a:ext cx="3784200" cy="2462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FUNCTION ReportEnemyPosition(droneId, enemyPos):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CONNECT to Neo4j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//1 Trova (d:DroneAgent {id: $droneId})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 Trova (comm:Communication {id:$commId})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//3 Setta comm.lastReport timestamp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//4 Collega DroneAgent a Communication (SEND)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//5 Collega Communication a RobotAgent (RECEIVE)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//6 Collega Communication a EnemyAgent (HAS_SUBJECT)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//7) Aggiorna la cella su cui si trova l’enemy (LOCATED_ON)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Robot di terra - Riepilogo AI.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567525" y="1307850"/>
            <a:ext cx="49353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Robot di Terra ha il compito principale di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salvare gli ostaggi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, evitando al contempo il nemico per completare con successo la missione. Nel dettaglio: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Salvataggio degli Ostaggi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Identifica la posizione degli ostaggi e pianifica il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percorso ottimale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per il salvataggio, dando priorità a quello più sicuro.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Intercettazione del Nemico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Se la posizione del nemico, comunicata dal drone, si avvicina troppo, il robot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ricalcola il percorso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per evitarlo e raggiungere comunque l’obiettivo in sicurezza.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Game Over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Se il nemico intercetta il robot prima che la missione sia completata, il gioco termina con un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fallimento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5502825" y="1684525"/>
            <a:ext cx="3459000" cy="1931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FUNCTION FreeHostage(pos):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CONNECT to Neo4j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/1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Trova l'ostaggio associato alla cella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(c:Cell) 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nelle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coordinate pos.x, pos.z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MATCH (e:RobotAgent)-[k:KNOWS]-&gt;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h:Hostage)-[r:RESTRICTED_ON]-&gt;(c:Cell {x:pos.x, z:pos.z})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//2 Rimuove la relazione r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DELETE r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Enemy - Riepilogo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567525" y="1522625"/>
            <a:ext cx="4879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Nemico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ostacola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la missione del Robot di Terra, muovendosi strategicamente per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controllare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gli ostaggi ed evitarne il salvataggio.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Movimento e Strategia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Si sposta tra gli ostaggi seguendo un ordine di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priorità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 Se un ostaggio viene liberato, lo rimuove dalla sua base di conoscenza e sorveglia quelli che non sono ancora stati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salvati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Intercettazione del Robot di Terra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Se individua il robot, si dirige verso l’ostaggio più vicino per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impedirne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il salvataggio. Se riesce ad avvicinarsi abbastanza, può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bloccare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il robot e terminare la simulazione con un fallimento.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5644900" y="1718525"/>
            <a:ext cx="3245700" cy="492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MATCH (a:  EnemyAgent)-[:KNOWS]-&gt;(h: Hostage)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RETURN h.x AS x, h.z AS z ORDER BY h.priority DESC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5514100" y="2621800"/>
            <a:ext cx="3507300" cy="1416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MERGE (o:Outcome {id: 'GameOutcome'})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SET</a:t>
            </a: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o.win = false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          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WITH o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MATCH (r:RobotAgent)</a:t>
            </a: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(e:EnemyAgent),(d:DroneAgent)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MERGE (r)-[:FOLLOW]-&gt;(o)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MERGE (e)-[:FOLLOW]-&gt;(o)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  MERGE (d)-[:FOLLOW]-&gt;(o)</a:t>
            </a:r>
            <a:endParaRPr sz="10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498175" y="652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Spectral Medium"/>
                <a:ea typeface="Spectral Medium"/>
                <a:cs typeface="Spectral Medium"/>
                <a:sym typeface="Spectral Medium"/>
              </a:rPr>
              <a:t>Grazie per l’attenzione!</a:t>
            </a:r>
            <a:endParaRPr sz="350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63" y="1276475"/>
            <a:ext cx="4410867" cy="33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4341025" y="4675375"/>
            <a:ext cx="436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NavigAItors - A.Messina, A. Conti, F.Princiotta Cariddi.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172450" y="323950"/>
            <a:ext cx="16704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Indice</a:t>
            </a:r>
            <a:endParaRPr sz="2800"/>
          </a:p>
        </p:txBody>
      </p:sp>
      <p:sp>
        <p:nvSpPr>
          <p:cNvPr id="142" name="Google Shape;142;p14"/>
          <p:cNvSpPr txBox="1"/>
          <p:nvPr/>
        </p:nvSpPr>
        <p:spPr>
          <a:xfrm>
            <a:off x="1332850" y="1018500"/>
            <a:ext cx="4926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Descrizione del progetto</a:t>
            </a: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Ambiente di sviluppo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Agenti intelligenti coinvolti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Filtri di Kalman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Algoritmo A*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Integrazione del modello BDI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Ontologia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Protégé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Medium"/>
              <a:buChar char="●"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Comunicazione tra agenti</a:t>
            </a:r>
            <a:b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61770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Descrizione del progetto.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115850" y="1684550"/>
            <a:ext cx="5353200" cy="27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Abbiamo realizzato il progetto NavigAItors con lo scopo di simulare una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missione di salvataggio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di ostaggi 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in cui un robot intelligente, supportato da un drone, analizza un ambiente ostile per trovare il percorso ottimale e raggiungere gli ostaggi detenuti da un nemico.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 Il drone mappa l’area dall’alto, mentre il robot esegue il salvataggio, coordinato da algoritmi avanzati per massimizzare efficienza e sicurezza, aumentando le probabilità di successo della missione.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25" y="1482100"/>
            <a:ext cx="2324700" cy="16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13" y="3283575"/>
            <a:ext cx="2276700" cy="17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Ambiente di sviluppo.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322900" y="1952850"/>
            <a:ext cx="4520700" cy="1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Lo sviluppo dell’intero progetto è stato portato avanti in Unity e Visual Studio Code.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550" y="542925"/>
            <a:ext cx="24098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121750" y="369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Agenti intelligenti coinvolti.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6473575" y="1483275"/>
            <a:ext cx="241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251875" y="1998950"/>
            <a:ext cx="442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450"/>
            <a:ext cx="2676900" cy="1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650" y="1814450"/>
            <a:ext cx="2918125" cy="1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125" y="1814450"/>
            <a:ext cx="2676900" cy="17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740550" y="3621200"/>
            <a:ext cx="15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Robot di terra</a:t>
            </a: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4161100" y="3621200"/>
            <a:ext cx="66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Drone</a:t>
            </a: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6742250" y="3621200"/>
            <a:ext cx="170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Enemy (solo per AI)</a:t>
            </a:r>
            <a:endParaRPr sz="13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052550" y="461025"/>
            <a:ext cx="70389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Drone - Riepilogo.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553775" y="1190525"/>
            <a:ext cx="5898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Funzioni principali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Identifica nemici con precisione grazie all’applicazione dei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filtri di Kalman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e effettua una mappatura dell’ambiente.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Apprendimento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Durante il training con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ML-Agents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, il drone è stato esposto a scenari casuali con nemici 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ed edifici 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disposti in modo variabile. Questo ha permesso al drone di affrontare situazioni sempre diverse, migliorando le sue capacità di navigazione e decisione.</a:t>
            </a:r>
            <a:b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ectral Medium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Input e output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rete neurale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 utilizza come input la posizione e rotazione del drone, le sue velocità, il conteggio dei nemici trovati, la distanza della zona inesplorata più prossima e la percentuale di esplorazione totale. L’output, invece, corrisponde ai movimenti lungo i tre assi e le rotazioni di yaw, pitch e roll.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it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Rewards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: Il training si basa sul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reinforcement learning</a:t>
            </a: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, il drone riceve feedback immediato in base alle sue azioni. Ad esempio, evitare un ostacolo o identificare un nemico genera un reward positivo, mentre collisioni o mancati rilevamenti portano a penalità. Questo sistema di reward/punishment guida il drone a ottimizzare autonomamente le sue decisioni.</a:t>
            </a:r>
            <a:br>
              <a:rPr lang="it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075" y="1848687"/>
            <a:ext cx="2627950" cy="14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157650" y="463700"/>
            <a:ext cx="39780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Robot di terra - Riepilogo.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157650" y="1025600"/>
            <a:ext cx="52773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Capacità e funzionalità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robot è composto da diversi stati con una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FSM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 Può navigare autonomamente verso la destinazione impostata, rilevare nemici e ostacoli dinamici e adattare il suo percorso in risposta a cambiamenti dell'ambiente.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Rilevamento e navigazione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Il robot utilizza dei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sensori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a 360° per identificare i nemici vicini, aggiornare la griglia e con l'algoritmo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A*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rigenerare il percorso per evitare collisioni.</a:t>
            </a:r>
            <a:b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</a:b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Interazione con il drone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: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quando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il drone esplora l'ambiente, aggiorna in tempo reale la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griglia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con informazioni cruciali. Il robot accede a questi dati aggiornati per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pianificare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e adattare il proprio percorso in modo da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ottimizzare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la navigazione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950" y="1551706"/>
            <a:ext cx="2601149" cy="169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297500" y="393750"/>
            <a:ext cx="65637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Robot di terra - Automa a stati finiti.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12" y="1297838"/>
            <a:ext cx="5584275" cy="22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1460700" y="3985825"/>
            <a:ext cx="636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La logica del robot di terra prevede di operare con le modalità di un Automa a Stati Finiti (FSM) suddividendo le proprie azioni in base ai differenti stati in cui esso può entrare.</a:t>
            </a:r>
            <a:endParaRPr sz="1200">
              <a:solidFill>
                <a:schemeClr val="lt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 Medium"/>
                <a:ea typeface="Spectral Medium"/>
                <a:cs typeface="Spectral Medium"/>
                <a:sym typeface="Spectral Medium"/>
              </a:rPr>
              <a:t>Filtri di Kalman.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219800" y="883075"/>
            <a:ext cx="7782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Filtro di Kalman è stato utilizzato per affinare la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precisione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della localizzazione dei nemici, migliorando così la capacità del sistema di simulazione di rispondere in modo accurato e tempestivo alle minacce. Questo algoritmo è cruciale per ottimizzare le stime dello stato dei nemici basate su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misurazioni imprecise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Filtro di Kalman è un algoritmo che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stima la posizione 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o lo stato di un oggetto, anche in presenza di incertezze. Funziona attraverso un ciclo continuo di due fasi: </a:t>
            </a: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predizione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 e </a:t>
            </a:r>
            <a:r>
              <a:rPr b="1" lang="it" sz="1200">
                <a:latin typeface="Spectral"/>
                <a:ea typeface="Spectral"/>
                <a:cs typeface="Spectral"/>
                <a:sym typeface="Spectral"/>
              </a:rPr>
              <a:t>correzione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Spectral Medium"/>
              <a:buAutoNum type="arabicPeriod"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Nella fase di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predizione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, si calcola una stima della posizione futura basandosi su un modello teorico, come il movimento precedente. Tuttavia, questa stima non è perfetta perché può essere influenzata da errori.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 Medium"/>
              <a:buAutoNum type="arabicPeriod"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Nella fase di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correzione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, il filtro confronta la stima con dati reali, come misurazioni da sensori, per correggere eventuali discrepanze. Anche questi dati, però, possono contenere rumore o imprecisioni.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Il Filtro di Kalman bilancia in modo ottimale la predizione e la misurazione per produrre una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stima più accurata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Questo ciclo si ripete continuamente, permettendo al filtro di adattarsi in tempo reale e </a:t>
            </a:r>
            <a:r>
              <a:rPr lang="it" sz="1200">
                <a:solidFill>
                  <a:schemeClr val="lt2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ridurre l'incertezza</a:t>
            </a:r>
            <a:r>
              <a:rPr lang="it" sz="1200">
                <a:latin typeface="Spectral Medium"/>
                <a:ea typeface="Spectral Medium"/>
                <a:cs typeface="Spectral Medium"/>
                <a:sym typeface="Spectral Medium"/>
              </a:rPr>
              <a:t>.</a:t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75" y="3533487"/>
            <a:ext cx="1713700" cy="13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925" y="3567900"/>
            <a:ext cx="1821675" cy="13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